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Roboto"/>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d3e153f2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d3e153f2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a31abdb46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31abdb4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a51bb8a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a51bb8a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50">
                <a:solidFill>
                  <a:srgbClr val="333333"/>
                </a:solidFill>
                <a:latin typeface="Droid Sans"/>
                <a:ea typeface="Droid Sans"/>
                <a:cs typeface="Droid Sans"/>
                <a:sym typeface="Droid Sans"/>
              </a:rPr>
              <a:t>El concepto es algo muy sencillo. Un </a:t>
            </a:r>
            <a:r>
              <a:rPr i="1" lang="es" sz="1050">
                <a:solidFill>
                  <a:srgbClr val="333333"/>
                </a:solidFill>
                <a:latin typeface="Droid Sans"/>
                <a:ea typeface="Droid Sans"/>
                <a:cs typeface="Droid Sans"/>
                <a:sym typeface="Droid Sans"/>
              </a:rPr>
              <a:t>Behavior</a:t>
            </a:r>
            <a:r>
              <a:rPr lang="es" sz="1050">
                <a:solidFill>
                  <a:srgbClr val="333333"/>
                </a:solidFill>
                <a:latin typeface="Droid Sans"/>
                <a:ea typeface="Droid Sans"/>
                <a:cs typeface="Droid Sans"/>
                <a:sym typeface="Droid Sans"/>
              </a:rPr>
              <a:t> espera por</a:t>
            </a:r>
            <a:r>
              <a:rPr i="1" lang="es" sz="1050">
                <a:solidFill>
                  <a:srgbClr val="333333"/>
                </a:solidFill>
                <a:latin typeface="Droid Sans"/>
                <a:ea typeface="Droid Sans"/>
                <a:cs typeface="Droid Sans"/>
                <a:sym typeface="Droid Sans"/>
              </a:rPr>
              <a:t> “algo”</a:t>
            </a:r>
            <a:r>
              <a:rPr lang="es" sz="1050">
                <a:solidFill>
                  <a:srgbClr val="333333"/>
                </a:solidFill>
                <a:latin typeface="Droid Sans"/>
                <a:ea typeface="Droid Sans"/>
                <a:cs typeface="Droid Sans"/>
                <a:sym typeface="Droid Sans"/>
              </a:rPr>
              <a:t> para hacer</a:t>
            </a:r>
            <a:r>
              <a:rPr i="1" lang="es" sz="1050">
                <a:solidFill>
                  <a:srgbClr val="333333"/>
                </a:solidFill>
                <a:latin typeface="Droid Sans"/>
                <a:ea typeface="Droid Sans"/>
                <a:cs typeface="Droid Sans"/>
                <a:sym typeface="Droid Sans"/>
              </a:rPr>
              <a:t> “algo”</a:t>
            </a:r>
            <a:r>
              <a:rPr lang="es" sz="1050">
                <a:solidFill>
                  <a:srgbClr val="333333"/>
                </a:solidFill>
                <a:latin typeface="Droid Sans"/>
                <a:ea typeface="Droid Sans"/>
                <a:cs typeface="Droid Sans"/>
                <a:sym typeface="Droid Sans"/>
              </a:rPr>
              <a:t>. Concretamos más. Un </a:t>
            </a:r>
            <a:r>
              <a:rPr i="1" lang="es" sz="1050">
                <a:solidFill>
                  <a:srgbClr val="333333"/>
                </a:solidFill>
                <a:latin typeface="Droid Sans"/>
                <a:ea typeface="Droid Sans"/>
                <a:cs typeface="Droid Sans"/>
                <a:sym typeface="Droid Sans"/>
              </a:rPr>
              <a:t>Behavior</a:t>
            </a:r>
            <a:r>
              <a:rPr lang="es" sz="1050">
                <a:solidFill>
                  <a:srgbClr val="333333"/>
                </a:solidFill>
                <a:latin typeface="Droid Sans"/>
                <a:ea typeface="Droid Sans"/>
                <a:cs typeface="Droid Sans"/>
                <a:sym typeface="Droid Sans"/>
              </a:rPr>
              <a:t> espera por </a:t>
            </a:r>
            <a:r>
              <a:rPr i="1" lang="es" sz="1050">
                <a:solidFill>
                  <a:srgbClr val="333333"/>
                </a:solidFill>
                <a:latin typeface="Droid Sans"/>
                <a:ea typeface="Droid Sans"/>
                <a:cs typeface="Droid Sans"/>
                <a:sym typeface="Droid Sans"/>
              </a:rPr>
              <a:t>“algo”</a:t>
            </a:r>
            <a:r>
              <a:rPr lang="es" sz="1050">
                <a:solidFill>
                  <a:srgbClr val="333333"/>
                </a:solidFill>
                <a:latin typeface="Droid Sans"/>
                <a:ea typeface="Droid Sans"/>
                <a:cs typeface="Droid Sans"/>
                <a:sym typeface="Droid Sans"/>
              </a:rPr>
              <a:t>. Puede ser un evento que se lanza, el cambio de una propiedad o cualquier otra acción personalizada que deseamos monitorear. Una vez que ese </a:t>
            </a:r>
            <a:r>
              <a:rPr i="1" lang="es" sz="1050">
                <a:solidFill>
                  <a:srgbClr val="333333"/>
                </a:solidFill>
                <a:latin typeface="Droid Sans"/>
                <a:ea typeface="Droid Sans"/>
                <a:cs typeface="Droid Sans"/>
                <a:sym typeface="Droid Sans"/>
              </a:rPr>
              <a:t>“algo”</a:t>
            </a:r>
            <a:r>
              <a:rPr lang="es" sz="1050">
                <a:solidFill>
                  <a:srgbClr val="333333"/>
                </a:solidFill>
                <a:latin typeface="Droid Sans"/>
                <a:ea typeface="Droid Sans"/>
                <a:cs typeface="Droid Sans"/>
                <a:sym typeface="Droid Sans"/>
              </a:rPr>
              <a:t> se desencadena, el </a:t>
            </a:r>
            <a:r>
              <a:rPr i="1" lang="es" sz="1050">
                <a:solidFill>
                  <a:srgbClr val="333333"/>
                </a:solidFill>
                <a:latin typeface="Droid Sans"/>
                <a:ea typeface="Droid Sans"/>
                <a:cs typeface="Droid Sans"/>
                <a:sym typeface="Droid Sans"/>
              </a:rPr>
              <a:t>Behavior</a:t>
            </a:r>
            <a:r>
              <a:rPr lang="es" sz="1050">
                <a:solidFill>
                  <a:srgbClr val="333333"/>
                </a:solidFill>
                <a:latin typeface="Droid Sans"/>
                <a:ea typeface="Droid Sans"/>
                <a:cs typeface="Droid Sans"/>
                <a:sym typeface="Droid Sans"/>
              </a:rPr>
              <a:t> puede hacer acciones muy variadas, desde cambiar el valor de una propiedad, lanzar un evento, hacer verificaciones o validaciones, etc.</a:t>
            </a:r>
            <a:endParaRPr sz="1050">
              <a:solidFill>
                <a:srgbClr val="333333"/>
              </a:solidFill>
              <a:latin typeface="Droid Sans"/>
              <a:ea typeface="Droid Sans"/>
              <a:cs typeface="Droid Sans"/>
              <a:sym typeface="Droid Sans"/>
            </a:endParaRPr>
          </a:p>
          <a:p>
            <a:pPr indent="0" lvl="0" marL="0" rtl="0" algn="l">
              <a:lnSpc>
                <a:spcPct val="115000"/>
              </a:lnSpc>
              <a:spcBef>
                <a:spcPts val="1500"/>
              </a:spcBef>
              <a:spcAft>
                <a:spcPts val="0"/>
              </a:spcAft>
              <a:buNone/>
            </a:pPr>
            <a:r>
              <a:rPr lang="es" sz="1050">
                <a:solidFill>
                  <a:srgbClr val="333333"/>
                </a:solidFill>
                <a:latin typeface="Droid Sans"/>
                <a:ea typeface="Droid Sans"/>
                <a:cs typeface="Droid Sans"/>
                <a:sym typeface="Droid Sans"/>
              </a:rPr>
              <a:t>Los </a:t>
            </a:r>
            <a:r>
              <a:rPr i="1" lang="es" sz="1050">
                <a:solidFill>
                  <a:srgbClr val="333333"/>
                </a:solidFill>
                <a:latin typeface="Droid Sans"/>
                <a:ea typeface="Droid Sans"/>
                <a:cs typeface="Droid Sans"/>
                <a:sym typeface="Droid Sans"/>
              </a:rPr>
              <a:t>Behaviors</a:t>
            </a:r>
            <a:r>
              <a:rPr lang="es" sz="1050">
                <a:solidFill>
                  <a:srgbClr val="333333"/>
                </a:solidFill>
                <a:latin typeface="Droid Sans"/>
                <a:ea typeface="Droid Sans"/>
                <a:cs typeface="Droid Sans"/>
                <a:sym typeface="Droid Sans"/>
              </a:rPr>
              <a:t> nos permiten encapsular lógica que se puede adjuntar a un componente específico. Generalmente ayudan a personalizar o completar ciertos componentes e incluso en muchas ocasiones son un a ayuda fundamental para mantener una estructura idónea al implementar patrones como MVVM.</a:t>
            </a:r>
            <a:endParaRPr sz="1050">
              <a:solidFill>
                <a:srgbClr val="333333"/>
              </a:solidFill>
              <a:latin typeface="Droid Sans"/>
              <a:ea typeface="Droid Sans"/>
              <a:cs typeface="Droid Sans"/>
              <a:sym typeface="Droid Sans"/>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a692eae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a692eae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d3e153f2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d3e153f2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d3e153f2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d3e153f2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3047975" y="257175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5" y="0"/>
            <a:ext cx="3048000" cy="5143500"/>
          </a:xfrm>
          <a:prstGeom prst="rect">
            <a:avLst/>
          </a:prstGeom>
          <a:solidFill>
            <a:srgbClr val="E06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095975" y="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326350" y="283350"/>
            <a:ext cx="2395200" cy="45768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None/>
              <a:defRPr b="1" sz="2400">
                <a:solidFill>
                  <a:srgbClr val="FFFFFF"/>
                </a:solidFill>
              </a:defRPr>
            </a:lvl1pPr>
            <a:lvl2pPr lvl="1" algn="ctr">
              <a:lnSpc>
                <a:spcPct val="100000"/>
              </a:lnSpc>
              <a:spcBef>
                <a:spcPts val="0"/>
              </a:spcBef>
              <a:spcAft>
                <a:spcPts val="0"/>
              </a:spcAft>
              <a:buNone/>
              <a:defRPr b="1" sz="2400">
                <a:solidFill>
                  <a:srgbClr val="FFFFFF"/>
                </a:solidFill>
              </a:defRPr>
            </a:lvl2pPr>
            <a:lvl3pPr lvl="2" algn="ctr">
              <a:lnSpc>
                <a:spcPct val="100000"/>
              </a:lnSpc>
              <a:spcBef>
                <a:spcPts val="0"/>
              </a:spcBef>
              <a:spcAft>
                <a:spcPts val="0"/>
              </a:spcAft>
              <a:buNone/>
              <a:defRPr b="1" sz="2400">
                <a:solidFill>
                  <a:srgbClr val="FFFFFF"/>
                </a:solidFill>
              </a:defRPr>
            </a:lvl3pPr>
            <a:lvl4pPr lvl="3" algn="ctr">
              <a:lnSpc>
                <a:spcPct val="100000"/>
              </a:lnSpc>
              <a:spcBef>
                <a:spcPts val="0"/>
              </a:spcBef>
              <a:spcAft>
                <a:spcPts val="0"/>
              </a:spcAft>
              <a:buNone/>
              <a:defRPr b="1" sz="2400">
                <a:solidFill>
                  <a:srgbClr val="FFFFFF"/>
                </a:solidFill>
              </a:defRPr>
            </a:lvl4pPr>
            <a:lvl5pPr lvl="4" algn="ctr">
              <a:lnSpc>
                <a:spcPct val="100000"/>
              </a:lnSpc>
              <a:spcBef>
                <a:spcPts val="0"/>
              </a:spcBef>
              <a:spcAft>
                <a:spcPts val="0"/>
              </a:spcAft>
              <a:buNone/>
              <a:defRPr b="1" sz="2400">
                <a:solidFill>
                  <a:srgbClr val="FFFFFF"/>
                </a:solidFill>
              </a:defRPr>
            </a:lvl5pPr>
            <a:lvl6pPr lvl="5" algn="ctr">
              <a:lnSpc>
                <a:spcPct val="100000"/>
              </a:lnSpc>
              <a:spcBef>
                <a:spcPts val="0"/>
              </a:spcBef>
              <a:spcAft>
                <a:spcPts val="0"/>
              </a:spcAft>
              <a:buNone/>
              <a:defRPr b="1" sz="2400">
                <a:solidFill>
                  <a:srgbClr val="FFFFFF"/>
                </a:solidFill>
              </a:defRPr>
            </a:lvl6pPr>
            <a:lvl7pPr lvl="6" algn="ctr">
              <a:lnSpc>
                <a:spcPct val="100000"/>
              </a:lnSpc>
              <a:spcBef>
                <a:spcPts val="0"/>
              </a:spcBef>
              <a:spcAft>
                <a:spcPts val="0"/>
              </a:spcAft>
              <a:buNone/>
              <a:defRPr b="1" sz="2400">
                <a:solidFill>
                  <a:srgbClr val="FFFFFF"/>
                </a:solidFill>
              </a:defRPr>
            </a:lvl7pPr>
            <a:lvl8pPr lvl="7" algn="ctr">
              <a:lnSpc>
                <a:spcPct val="100000"/>
              </a:lnSpc>
              <a:spcBef>
                <a:spcPts val="0"/>
              </a:spcBef>
              <a:spcAft>
                <a:spcPts val="0"/>
              </a:spcAft>
              <a:buNone/>
              <a:defRPr b="1" sz="2400">
                <a:solidFill>
                  <a:srgbClr val="FFFFFF"/>
                </a:solidFill>
              </a:defRPr>
            </a:lvl8pPr>
            <a:lvl9pPr lvl="8" algn="ctr">
              <a:lnSpc>
                <a:spcPct val="100000"/>
              </a:lnSpc>
              <a:spcBef>
                <a:spcPts val="0"/>
              </a:spcBef>
              <a:spcAft>
                <a:spcPts val="0"/>
              </a:spcAft>
              <a:buNone/>
              <a:defRPr b="1" sz="2400">
                <a:solidFill>
                  <a:srgbClr val="FFFFFF"/>
                </a:solidFill>
              </a:defRPr>
            </a:lvl9pPr>
          </a:lstStyle>
          <a:p/>
        </p:txBody>
      </p:sp>
      <p:sp>
        <p:nvSpPr>
          <p:cNvPr id="88" name="Google Shape;88;p13"/>
          <p:cNvSpPr txBox="1"/>
          <p:nvPr>
            <p:ph idx="1" type="body"/>
          </p:nvPr>
        </p:nvSpPr>
        <p:spPr>
          <a:xfrm>
            <a:off x="3374375" y="28335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89" name="Google Shape;89;p13"/>
          <p:cNvSpPr txBox="1"/>
          <p:nvPr>
            <p:ph idx="2" type="body"/>
          </p:nvPr>
        </p:nvSpPr>
        <p:spPr>
          <a:xfrm>
            <a:off x="6412675" y="28335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0" name="Google Shape;90;p13"/>
          <p:cNvSpPr txBox="1"/>
          <p:nvPr>
            <p:ph idx="3" type="body"/>
          </p:nvPr>
        </p:nvSpPr>
        <p:spPr>
          <a:xfrm>
            <a:off x="3374375" y="285510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1" name="Google Shape;91;p13"/>
          <p:cNvSpPr txBox="1"/>
          <p:nvPr>
            <p:ph idx="4" type="body"/>
          </p:nvPr>
        </p:nvSpPr>
        <p:spPr>
          <a:xfrm>
            <a:off x="6408400" y="2855100"/>
            <a:ext cx="2395200" cy="1702500"/>
          </a:xfrm>
          <a:prstGeom prst="rect">
            <a:avLst/>
          </a:prstGeom>
          <a:noFill/>
        </p:spPr>
        <p:txBody>
          <a:bodyPr anchorCtr="0" anchor="t" bIns="91425" lIns="91425" spcFirstLastPara="1" rIns="91425" wrap="square" tIns="91425"/>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2" name="Google Shape;9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microsoft.com/en-us/xamarin/xamarin-forms/user-interface/listview/" TargetMode="External"/><Relationship Id="rId4" Type="http://schemas.openxmlformats.org/officeDocument/2006/relationships/hyperlink" Target="https://docs.microsoft.com/en-us/xamarin/xamarin-forms/app-fundamentals/behaviors/creating" TargetMode="External"/><Relationship Id="rId5" Type="http://schemas.openxmlformats.org/officeDocument/2006/relationships/hyperlink" Target="https://docs.microsoft.com/en-us/xamarin/xamarin-forms/app-fundamentals/trigge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mailto:angelrenegarcia13@gmail.com" TargetMode="External"/><Relationship Id="rId4" Type="http://schemas.openxmlformats.org/officeDocument/2006/relationships/hyperlink" Target="https://github.com/AngelGarcia13/XamarinForms101Class"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mt="64000"/>
          </a:blip>
          <a:srcRect b="26224" l="6449" r="7328" t="8115"/>
          <a:stretch/>
        </p:blipFill>
        <p:spPr>
          <a:xfrm>
            <a:off x="0" y="500775"/>
            <a:ext cx="9144000" cy="4642727"/>
          </a:xfrm>
          <a:prstGeom prst="rect">
            <a:avLst/>
          </a:prstGeom>
          <a:noFill/>
          <a:ln>
            <a:noFill/>
          </a:ln>
        </p:spPr>
      </p:pic>
      <p:sp>
        <p:nvSpPr>
          <p:cNvPr id="98" name="Google Shape;98;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de Apps con Xamarin Forms.</a:t>
            </a:r>
            <a:endParaRPr/>
          </a:p>
        </p:txBody>
      </p:sp>
      <p:sp>
        <p:nvSpPr>
          <p:cNvPr id="99" name="Google Shape;99;p14"/>
          <p:cNvSpPr txBox="1"/>
          <p:nvPr>
            <p:ph idx="1" type="subTitle"/>
          </p:nvPr>
        </p:nvSpPr>
        <p:spPr>
          <a:xfrm>
            <a:off x="729627" y="25717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Curso básico de introducción.</a:t>
            </a:r>
            <a:endParaRPr/>
          </a:p>
        </p:txBody>
      </p:sp>
      <p:sp>
        <p:nvSpPr>
          <p:cNvPr id="100" name="Google Shape;100;p14"/>
          <p:cNvSpPr txBox="1"/>
          <p:nvPr>
            <p:ph idx="1" type="subTitle"/>
          </p:nvPr>
        </p:nvSpPr>
        <p:spPr>
          <a:xfrm>
            <a:off x="729627" y="4420775"/>
            <a:ext cx="7688100" cy="5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Por Angel Garcia.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 del curso.</a:t>
            </a:r>
            <a:endParaRPr/>
          </a:p>
        </p:txBody>
      </p:sp>
      <p:sp>
        <p:nvSpPr>
          <p:cNvPr id="106" name="Google Shape;106;p15"/>
          <p:cNvSpPr txBox="1"/>
          <p:nvPr>
            <p:ph idx="1" type="body"/>
          </p:nvPr>
        </p:nvSpPr>
        <p:spPr>
          <a:xfrm>
            <a:off x="729325" y="1850275"/>
            <a:ext cx="3774300" cy="30645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1.</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Qué es Xamarin Forms.</a:t>
            </a:r>
            <a:endParaRPr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Requerimientos de Hardware y Software.</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Creando nuestra primera app..</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Views &amp; Controls.</a:t>
            </a:r>
            <a:endParaRPr sz="1000">
              <a:solidFill>
                <a:srgbClr val="666666"/>
              </a:solidFill>
            </a:endParaRPr>
          </a:p>
          <a:p>
            <a:pPr indent="0" lvl="0" marL="0" rtl="0" algn="l">
              <a:lnSpc>
                <a:spcPct val="140000"/>
              </a:lnSpc>
              <a:spcBef>
                <a:spcPts val="1600"/>
              </a:spcBef>
              <a:spcAft>
                <a:spcPts val="0"/>
              </a:spcAft>
              <a:buNone/>
            </a:pPr>
            <a:r>
              <a:rPr b="1" lang="es" sz="1000">
                <a:solidFill>
                  <a:srgbClr val="666666"/>
                </a:solidFill>
                <a:latin typeface="Roboto"/>
                <a:ea typeface="Roboto"/>
                <a:cs typeface="Roboto"/>
                <a:sym typeface="Roboto"/>
              </a:rPr>
              <a:t>Módulo 2.</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Interfaces de usuario en Xamarin Forms (Layouts &amp; Pages).</a:t>
            </a:r>
            <a:endParaRPr sz="1000">
              <a:solidFill>
                <a:srgbClr val="666666"/>
              </a:solidFill>
            </a:endParaRPr>
          </a:p>
          <a:p>
            <a:pPr indent="-292100" lvl="1" marL="914400" rtl="0" algn="l">
              <a:spcBef>
                <a:spcPts val="0"/>
              </a:spcBef>
              <a:spcAft>
                <a:spcPts val="0"/>
              </a:spcAft>
              <a:buClr>
                <a:srgbClr val="666666"/>
              </a:buClr>
              <a:buSzPts val="1000"/>
              <a:buChar char="○"/>
            </a:pPr>
            <a:r>
              <a:rPr lang="es" sz="1000">
                <a:solidFill>
                  <a:srgbClr val="666666"/>
                </a:solidFill>
              </a:rPr>
              <a:t>XAML.</a:t>
            </a:r>
            <a:endParaRPr sz="1000">
              <a:solidFill>
                <a:srgbClr val="666666"/>
              </a:solidFill>
            </a:endParaRPr>
          </a:p>
          <a:p>
            <a:pPr indent="-292100" lvl="1" marL="914400" rtl="0" algn="l">
              <a:spcBef>
                <a:spcPts val="0"/>
              </a:spcBef>
              <a:spcAft>
                <a:spcPts val="0"/>
              </a:spcAft>
              <a:buClr>
                <a:srgbClr val="666666"/>
              </a:buClr>
              <a:buSzPts val="1000"/>
              <a:buChar char="○"/>
            </a:pPr>
            <a:r>
              <a:rPr lang="es" sz="1000">
                <a:solidFill>
                  <a:srgbClr val="666666"/>
                </a:solidFill>
              </a:rPr>
              <a:t>Code behind.</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Patrón Model-View-ViewModel (MVVM).</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Data Binding, </a:t>
            </a:r>
            <a:endParaRPr/>
          </a:p>
        </p:txBody>
      </p:sp>
      <p:sp>
        <p:nvSpPr>
          <p:cNvPr id="107" name="Google Shape;107;p15"/>
          <p:cNvSpPr txBox="1"/>
          <p:nvPr>
            <p:ph idx="2" type="body"/>
          </p:nvPr>
        </p:nvSpPr>
        <p:spPr>
          <a:xfrm>
            <a:off x="4643600" y="783475"/>
            <a:ext cx="4319700" cy="43599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3.</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ListViews.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Behaviours.</a:t>
            </a:r>
            <a:endParaRPr sz="1000">
              <a:solidFill>
                <a:srgbClr val="666666"/>
              </a:solidFill>
            </a:endParaRPr>
          </a:p>
          <a:p>
            <a:pPr indent="-292100" lvl="0" marL="457200" rtl="0" algn="l">
              <a:spcBef>
                <a:spcPts val="0"/>
              </a:spcBef>
              <a:spcAft>
                <a:spcPts val="0"/>
              </a:spcAft>
              <a:buClr>
                <a:srgbClr val="666666"/>
              </a:buClr>
              <a:buSzPts val="1000"/>
              <a:buChar char="●"/>
            </a:pPr>
            <a:r>
              <a:rPr lang="es" sz="1000">
                <a:solidFill>
                  <a:srgbClr val="666666"/>
                </a:solidFill>
              </a:rPr>
              <a:t>Triggers.</a:t>
            </a:r>
            <a:endParaRPr sz="1000">
              <a:solidFill>
                <a:srgbClr val="666666"/>
              </a:solidFill>
            </a:endParaRPr>
          </a:p>
          <a:p>
            <a:pPr indent="0" lvl="0" marL="0" rtl="0" algn="l">
              <a:lnSpc>
                <a:spcPct val="140000"/>
              </a:lnSpc>
              <a:spcBef>
                <a:spcPts val="1600"/>
              </a:spcBef>
              <a:spcAft>
                <a:spcPts val="0"/>
              </a:spcAft>
              <a:buNone/>
            </a:pPr>
            <a:r>
              <a:rPr b="1" lang="es" sz="1000">
                <a:solidFill>
                  <a:srgbClr val="666666"/>
                </a:solidFill>
                <a:latin typeface="Roboto"/>
                <a:ea typeface="Roboto"/>
                <a:cs typeface="Roboto"/>
                <a:sym typeface="Roboto"/>
              </a:rPr>
              <a:t>Módulo 4.</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Introducción a los frameworks MVVM  en Xamarin Forms.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Inyección de dependencias.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Introducción a Prism.</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rPr>
              <a:t>Resources y estilos.</a:t>
            </a:r>
            <a:endParaRPr sz="1000">
              <a:solidFill>
                <a:srgbClr val="666666"/>
              </a:solidFill>
              <a:highlight>
                <a:srgbClr val="FFFFFF"/>
              </a:highlight>
            </a:endParaRPr>
          </a:p>
          <a:p>
            <a:pPr indent="0" lvl="0" marL="0" rtl="0" algn="l">
              <a:lnSpc>
                <a:spcPct val="140000"/>
              </a:lnSpc>
              <a:spcBef>
                <a:spcPts val="1600"/>
              </a:spcBef>
              <a:spcAft>
                <a:spcPts val="0"/>
              </a:spcAft>
              <a:buNone/>
            </a:pPr>
            <a:r>
              <a:rPr b="1" lang="es" sz="1000">
                <a:solidFill>
                  <a:srgbClr val="666666"/>
                </a:solidFill>
                <a:latin typeface="Roboto"/>
                <a:ea typeface="Roboto"/>
                <a:cs typeface="Roboto"/>
                <a:sym typeface="Roboto"/>
              </a:rPr>
              <a:t>Módulo 5.</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rPr>
              <a:t>Dependency Services.</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Usando funcionalidades nativas con plugins.</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Consumiendo data desde un API Rest.</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Persistencia local con Realm.</a:t>
            </a:r>
            <a:endParaRPr sz="1000">
              <a:solidFill>
                <a:srgbClr val="666666"/>
              </a:solidFill>
              <a:highlight>
                <a:srgbClr val="FFFFFF"/>
              </a:highlight>
            </a:endParaRPr>
          </a:p>
          <a:p>
            <a:pPr indent="0" lvl="0" marL="0" rtl="0" algn="l">
              <a:lnSpc>
                <a:spcPct val="140000"/>
              </a:lnSpc>
              <a:spcBef>
                <a:spcPts val="1000"/>
              </a:spcBef>
              <a:spcAft>
                <a:spcPts val="0"/>
              </a:spcAft>
              <a:buNone/>
            </a:pPr>
            <a:r>
              <a:rPr b="1" lang="es" sz="1000">
                <a:solidFill>
                  <a:srgbClr val="666666"/>
                </a:solidFill>
                <a:latin typeface="Roboto"/>
                <a:ea typeface="Roboto"/>
                <a:cs typeface="Roboto"/>
                <a:sym typeface="Roboto"/>
              </a:rPr>
              <a:t>Módulo 6.</a:t>
            </a:r>
            <a:endParaRPr b="1" sz="1000">
              <a:solidFill>
                <a:srgbClr val="666666"/>
              </a:solidFill>
              <a:latin typeface="Roboto"/>
              <a:ea typeface="Roboto"/>
              <a:cs typeface="Roboto"/>
              <a:sym typeface="Roboto"/>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Configuraciones específicas de iOS &amp; Android.</a:t>
            </a:r>
            <a:endParaRPr sz="1000">
              <a:solidFill>
                <a:srgbClr val="666666"/>
              </a:solidFill>
              <a:highlight>
                <a:srgbClr val="FFFFFF"/>
              </a:highlight>
            </a:endParaRPr>
          </a:p>
          <a:p>
            <a:pPr indent="-292100" lvl="0" marL="457200" rtl="0" algn="l">
              <a:spcBef>
                <a:spcPts val="0"/>
              </a:spcBef>
              <a:spcAft>
                <a:spcPts val="0"/>
              </a:spcAft>
              <a:buClr>
                <a:srgbClr val="666666"/>
              </a:buClr>
              <a:buSzPts val="1000"/>
              <a:buChar char="●"/>
            </a:pPr>
            <a:r>
              <a:rPr lang="es" sz="1000">
                <a:solidFill>
                  <a:srgbClr val="666666"/>
                </a:solidFill>
                <a:highlight>
                  <a:srgbClr val="FFFFFF"/>
                </a:highlight>
              </a:rPr>
              <a:t>Mobile  Center (Crashes,  Analytics,  Building,  Distribution).</a:t>
            </a:r>
            <a:endParaRPr sz="1000">
              <a:solidFill>
                <a:srgbClr val="666666"/>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idx="3" type="body"/>
          </p:nvPr>
        </p:nvSpPr>
        <p:spPr>
          <a:xfrm>
            <a:off x="3374375" y="285510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Triggers.</a:t>
            </a:r>
            <a:endParaRPr/>
          </a:p>
        </p:txBody>
      </p:sp>
      <p:sp>
        <p:nvSpPr>
          <p:cNvPr id="113" name="Google Shape;113;p16"/>
          <p:cNvSpPr txBox="1"/>
          <p:nvPr>
            <p:ph type="title"/>
          </p:nvPr>
        </p:nvSpPr>
        <p:spPr>
          <a:xfrm>
            <a:off x="631150" y="283350"/>
            <a:ext cx="2395200" cy="45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Semana 3.</a:t>
            </a:r>
            <a:endParaRPr/>
          </a:p>
        </p:txBody>
      </p:sp>
      <p:sp>
        <p:nvSpPr>
          <p:cNvPr id="114" name="Google Shape;114;p16"/>
          <p:cNvSpPr txBox="1"/>
          <p:nvPr>
            <p:ph idx="1" type="body"/>
          </p:nvPr>
        </p:nvSpPr>
        <p:spPr>
          <a:xfrm>
            <a:off x="3374375" y="28335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ListViews.</a:t>
            </a:r>
            <a:endParaRPr/>
          </a:p>
          <a:p>
            <a:pPr indent="0" lvl="0" marL="0" rtl="0" algn="l">
              <a:spcBef>
                <a:spcPts val="1600"/>
              </a:spcBef>
              <a:spcAft>
                <a:spcPts val="1600"/>
              </a:spcAft>
              <a:buNone/>
            </a:pPr>
            <a:r>
              <a:t/>
            </a:r>
            <a:endParaRPr/>
          </a:p>
        </p:txBody>
      </p:sp>
      <p:sp>
        <p:nvSpPr>
          <p:cNvPr id="115" name="Google Shape;115;p16"/>
          <p:cNvSpPr txBox="1"/>
          <p:nvPr>
            <p:ph idx="2" type="body"/>
          </p:nvPr>
        </p:nvSpPr>
        <p:spPr>
          <a:xfrm>
            <a:off x="6412675" y="283350"/>
            <a:ext cx="2395200" cy="170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Behaviours.</a:t>
            </a:r>
            <a:endParaRPr/>
          </a:p>
        </p:txBody>
      </p:sp>
      <p:pic>
        <p:nvPicPr>
          <p:cNvPr id="116" name="Google Shape;116;p16"/>
          <p:cNvPicPr preferRelativeResize="0"/>
          <p:nvPr/>
        </p:nvPicPr>
        <p:blipFill>
          <a:blip r:embed="rId3">
            <a:alphaModFix/>
          </a:blip>
          <a:stretch>
            <a:fillRect/>
          </a:stretch>
        </p:blipFill>
        <p:spPr>
          <a:xfrm>
            <a:off x="-158612" y="1923588"/>
            <a:ext cx="1296325" cy="129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ListViews.</a:t>
            </a:r>
            <a:endParaRPr/>
          </a:p>
        </p:txBody>
      </p:sp>
      <p:sp>
        <p:nvSpPr>
          <p:cNvPr id="122" name="Google Shape;122;p17"/>
          <p:cNvSpPr txBox="1"/>
          <p:nvPr>
            <p:ph idx="1" type="body"/>
          </p:nvPr>
        </p:nvSpPr>
        <p:spPr>
          <a:xfrm>
            <a:off x="721225" y="2781725"/>
            <a:ext cx="3300900" cy="180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ListView es un tipo de control que se usa para presentar listas (largas) de datos que normalmente requieren scrolling (desplazamiento vertical).</a:t>
            </a:r>
            <a:endParaRPr/>
          </a:p>
        </p:txBody>
      </p:sp>
      <p:pic>
        <p:nvPicPr>
          <p:cNvPr id="123" name="Google Shape;123;p17"/>
          <p:cNvPicPr preferRelativeResize="0"/>
          <p:nvPr/>
        </p:nvPicPr>
        <p:blipFill rotWithShape="1">
          <a:blip r:embed="rId3">
            <a:alphaModFix/>
          </a:blip>
          <a:srcRect b="0" l="0" r="36317" t="0"/>
          <a:stretch/>
        </p:blipFill>
        <p:spPr>
          <a:xfrm>
            <a:off x="5032150" y="1413125"/>
            <a:ext cx="3718875" cy="350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Behaviours.</a:t>
            </a:r>
            <a:endParaRPr/>
          </a:p>
        </p:txBody>
      </p:sp>
      <p:sp>
        <p:nvSpPr>
          <p:cNvPr id="129" name="Google Shape;129;p18"/>
          <p:cNvSpPr txBox="1"/>
          <p:nvPr>
            <p:ph idx="1" type="body"/>
          </p:nvPr>
        </p:nvSpPr>
        <p:spPr>
          <a:xfrm>
            <a:off x="730000" y="1891500"/>
            <a:ext cx="3300900" cy="31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a:p>
            <a:pPr indent="0" lvl="0" marL="0" rtl="0" algn="l">
              <a:spcBef>
                <a:spcPts val="1600"/>
              </a:spcBef>
              <a:spcAft>
                <a:spcPts val="0"/>
              </a:spcAft>
              <a:buNone/>
            </a:pPr>
            <a:r>
              <a:rPr lang="es">
                <a:solidFill>
                  <a:srgbClr val="666666"/>
                </a:solidFill>
              </a:rPr>
              <a:t>Los behaviours nos permiten implementar código que normalmente deberíamos escribir como code behind, ya que interactúa directamente con la API del control (view) de manera que se puede adjuntar de forma concisa al control y empaquetarse para su reutilización en más de una aplicación.</a:t>
            </a:r>
            <a:endParaRPr>
              <a:solidFill>
                <a:srgbClr val="666666"/>
              </a:solidFill>
            </a:endParaRPr>
          </a:p>
          <a:p>
            <a:pPr indent="0" lvl="0" marL="0" rtl="0" algn="l">
              <a:spcBef>
                <a:spcPts val="1600"/>
              </a:spcBef>
              <a:spcAft>
                <a:spcPts val="1600"/>
              </a:spcAft>
              <a:buNone/>
            </a:pPr>
            <a:r>
              <a:t/>
            </a:r>
            <a:endParaRPr>
              <a:solidFill>
                <a:srgbClr val="666666"/>
              </a:solidFill>
            </a:endParaRPr>
          </a:p>
        </p:txBody>
      </p:sp>
      <p:pic>
        <p:nvPicPr>
          <p:cNvPr id="130" name="Google Shape;130;p18"/>
          <p:cNvPicPr preferRelativeResize="0"/>
          <p:nvPr/>
        </p:nvPicPr>
        <p:blipFill rotWithShape="1">
          <a:blip r:embed="rId3">
            <a:alphaModFix/>
          </a:blip>
          <a:srcRect b="0" l="0" r="34772" t="0"/>
          <a:stretch/>
        </p:blipFill>
        <p:spPr>
          <a:xfrm>
            <a:off x="4838625" y="1318650"/>
            <a:ext cx="3920491" cy="360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Triggers</a:t>
            </a:r>
            <a:r>
              <a:rPr lang="es"/>
              <a:t>.</a:t>
            </a:r>
            <a:endParaRPr/>
          </a:p>
        </p:txBody>
      </p:sp>
      <p:sp>
        <p:nvSpPr>
          <p:cNvPr id="136" name="Google Shape;136;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666666"/>
                </a:solidFill>
              </a:rPr>
              <a:t>Los triggers nos permiten expresar acciones declarativamente en XAML que cambian la apariencia de los controles en función de los eventos o cambios de propiedad.</a:t>
            </a:r>
            <a:endParaRPr>
              <a:solidFill>
                <a:srgbClr val="666666"/>
              </a:solidFill>
            </a:endParaRPr>
          </a:p>
        </p:txBody>
      </p:sp>
      <p:pic>
        <p:nvPicPr>
          <p:cNvPr id="137" name="Google Shape;137;p19"/>
          <p:cNvPicPr preferRelativeResize="0"/>
          <p:nvPr/>
        </p:nvPicPr>
        <p:blipFill>
          <a:blip r:embed="rId3">
            <a:alphaModFix/>
          </a:blip>
          <a:stretch>
            <a:fillRect/>
          </a:stretch>
        </p:blipFill>
        <p:spPr>
          <a:xfrm>
            <a:off x="5071400" y="1028150"/>
            <a:ext cx="337185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0"/>
          <p:cNvSpPr txBox="1"/>
          <p:nvPr>
            <p:ph idx="1" type="subTitle"/>
          </p:nvPr>
        </p:nvSpPr>
        <p:spPr>
          <a:xfrm>
            <a:off x="729625" y="2099500"/>
            <a:ext cx="7688100" cy="27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Documentación oficial de los ListViews</a:t>
            </a:r>
            <a:endParaRPr sz="1000"/>
          </a:p>
          <a:p>
            <a:pPr indent="0" lvl="0" marL="0" rtl="0" algn="l">
              <a:spcBef>
                <a:spcPts val="0"/>
              </a:spcBef>
              <a:spcAft>
                <a:spcPts val="0"/>
              </a:spcAft>
              <a:buNone/>
            </a:pPr>
            <a:r>
              <a:rPr lang="es" sz="1000" u="sng">
                <a:solidFill>
                  <a:schemeClr val="hlink"/>
                </a:solidFill>
                <a:hlinkClick r:id="rId3"/>
              </a:rPr>
              <a:t>https://docs.microsoft.com/en-us/xamarin/xamarin-forms/user-interface/listview/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Documentación oficial de los Behaviours</a:t>
            </a:r>
            <a:endParaRPr sz="1000"/>
          </a:p>
          <a:p>
            <a:pPr indent="0" lvl="0" marL="0" rtl="0" algn="l">
              <a:spcBef>
                <a:spcPts val="0"/>
              </a:spcBef>
              <a:spcAft>
                <a:spcPts val="0"/>
              </a:spcAft>
              <a:buNone/>
            </a:pPr>
            <a:r>
              <a:rPr lang="es" sz="1000" u="sng">
                <a:solidFill>
                  <a:schemeClr val="hlink"/>
                </a:solidFill>
                <a:hlinkClick r:id="rId4"/>
              </a:rPr>
              <a:t>https://docs.microsoft.com/en-us/xamarin/xamarin-forms/app-fundamentals/behaviors/creating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Documentación oficial de los Triggers</a:t>
            </a:r>
            <a:endParaRPr sz="1000"/>
          </a:p>
          <a:p>
            <a:pPr indent="0" lvl="0" marL="0" rtl="0" algn="l">
              <a:spcBef>
                <a:spcPts val="0"/>
              </a:spcBef>
              <a:spcAft>
                <a:spcPts val="0"/>
              </a:spcAft>
              <a:buNone/>
            </a:pPr>
            <a:r>
              <a:rPr lang="es" sz="1000" u="sng">
                <a:solidFill>
                  <a:schemeClr val="hlink"/>
                </a:solidFill>
                <a:hlinkClick r:id="rId5"/>
              </a:rPr>
              <a:t>https://docs.microsoft.com/en-us/xamarin/xamarin-forms/app-fundamentals/triggers</a:t>
            </a:r>
            <a:endParaRPr sz="1000"/>
          </a:p>
        </p:txBody>
      </p:sp>
      <p:sp>
        <p:nvSpPr>
          <p:cNvPr id="143" name="Google Shape;143;p20"/>
          <p:cNvSpPr txBox="1"/>
          <p:nvPr>
            <p:ph type="ctrTitle"/>
          </p:nvPr>
        </p:nvSpPr>
        <p:spPr>
          <a:xfrm>
            <a:off x="729450" y="1322450"/>
            <a:ext cx="76881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Lectura pa’ la casa.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 por su atención.</a:t>
            </a:r>
            <a:endParaRPr/>
          </a:p>
        </p:txBody>
      </p:sp>
      <p:sp>
        <p:nvSpPr>
          <p:cNvPr id="149" name="Google Shape;149;p21"/>
          <p:cNvSpPr txBox="1"/>
          <p:nvPr>
            <p:ph idx="1" type="subTitle"/>
          </p:nvPr>
        </p:nvSpPr>
        <p:spPr>
          <a:xfrm>
            <a:off x="3668175" y="2364600"/>
            <a:ext cx="3375000" cy="14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Sus preguntas, dudas o sugerencias son bienvenidas.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u="sng">
                <a:solidFill>
                  <a:schemeClr val="hlink"/>
                </a:solidFill>
                <a:hlinkClick r:id="rId3"/>
              </a:rPr>
              <a:t>angelrenegarcia13@gmail.com</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u="sng">
                <a:solidFill>
                  <a:schemeClr val="hlink"/>
                </a:solidFill>
                <a:hlinkClick r:id="rId4"/>
              </a:rPr>
              <a:t>https://github.com/AngelGarcia13/XamarinForms101Class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id="150" name="Google Shape;150;p21"/>
          <p:cNvPicPr preferRelativeResize="0"/>
          <p:nvPr/>
        </p:nvPicPr>
        <p:blipFill>
          <a:blip r:embed="rId5">
            <a:alphaModFix/>
          </a:blip>
          <a:stretch>
            <a:fillRect/>
          </a:stretch>
        </p:blipFill>
        <p:spPr>
          <a:xfrm>
            <a:off x="729450" y="2364600"/>
            <a:ext cx="2545675" cy="254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